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3"/>
  </p:normalViewPr>
  <p:slideViewPr>
    <p:cSldViewPr snapToGrid="0" snapToObjects="1">
      <p:cViewPr varScale="1">
        <p:scale>
          <a:sx n="54" d="100"/>
          <a:sy n="54" d="100"/>
        </p:scale>
        <p:origin x="7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0709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13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141703583_2880x1921.jpeg" descr="141703583_2880x1921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8784" r="19" b="8686"/>
          <a:stretch>
            <a:fillRect/>
          </a:stretch>
        </p:blipFill>
        <p:spPr>
          <a:xfrm>
            <a:off x="4597400" y="1067257"/>
            <a:ext cx="15177586" cy="8356601"/>
          </a:xfrm>
          <a:prstGeom prst="rect">
            <a:avLst/>
          </a:prstGeom>
        </p:spPr>
      </p:pic>
      <p:sp>
        <p:nvSpPr>
          <p:cNvPr id="120" name="视频2：变量的使用"/>
          <p:cNvSpPr txBox="1">
            <a:spLocks noGrp="1"/>
          </p:cNvSpPr>
          <p:nvPr>
            <p:ph type="title"/>
          </p:nvPr>
        </p:nvSpPr>
        <p:spPr>
          <a:xfrm>
            <a:off x="1435100" y="9468874"/>
            <a:ext cx="21526500" cy="1524001"/>
          </a:xfrm>
          <a:prstGeom prst="rect">
            <a:avLst/>
          </a:prstGeom>
        </p:spPr>
        <p:txBody>
          <a:bodyPr/>
          <a:lstStyle>
            <a:lvl1pPr defTabSz="734694">
              <a:defRPr sz="8010">
                <a:effectLst>
                  <a:outerShdw blurRad="45212" dist="22606" dir="5400000" rotWithShape="0">
                    <a:srgbClr val="000000"/>
                  </a:outerShdw>
                </a:effectLst>
              </a:defRPr>
            </a:lvl1pPr>
          </a:lstStyle>
          <a:p>
            <a:r>
              <a:rPr dirty="0"/>
              <a:t>视频</a:t>
            </a:r>
            <a:r>
              <a:rPr lang="en-US" altLang="zh-CN" dirty="0"/>
              <a:t>3</a:t>
            </a:r>
            <a:r>
              <a:rPr dirty="0"/>
              <a:t>：</a:t>
            </a:r>
            <a:r>
              <a:rPr lang="zh-CN" altLang="en-US" dirty="0"/>
              <a:t>复杂的条件语句</a:t>
            </a:r>
            <a:endParaRPr dirty="0"/>
          </a:p>
        </p:txBody>
      </p:sp>
      <p:sp>
        <p:nvSpPr>
          <p:cNvPr id="121" name="《探索Python的魔法世界》…"/>
          <p:cNvSpPr txBox="1">
            <a:spLocks noGrp="1"/>
          </p:cNvSpPr>
          <p:nvPr>
            <p:ph type="body" sz="half" idx="1"/>
          </p:nvPr>
        </p:nvSpPr>
        <p:spPr>
          <a:xfrm>
            <a:off x="942975" y="6390647"/>
            <a:ext cx="22510750" cy="3875687"/>
          </a:xfrm>
          <a:prstGeom prst="rect">
            <a:avLst/>
          </a:prstGeom>
        </p:spPr>
        <p:txBody>
          <a:bodyPr/>
          <a:lstStyle/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t>《探索Python的魔法世界》  </a:t>
            </a:r>
          </a:p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t>小牛叔出品</a:t>
            </a:r>
          </a:p>
        </p:txBody>
      </p:sp>
      <p:sp>
        <p:nvSpPr>
          <p:cNvPr id="1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04800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视频2：变量的使用"/>
          <p:cNvSpPr txBox="1">
            <a:spLocks noGrp="1"/>
          </p:cNvSpPr>
          <p:nvPr>
            <p:ph type="title"/>
          </p:nvPr>
        </p:nvSpPr>
        <p:spPr>
          <a:xfrm>
            <a:off x="1226575" y="-289025"/>
            <a:ext cx="21526501" cy="3568701"/>
          </a:xfrm>
          <a:prstGeom prst="rect">
            <a:avLst/>
          </a:prstGeom>
        </p:spPr>
        <p:txBody>
          <a:bodyPr/>
          <a:lstStyle/>
          <a:p>
            <a:r>
              <a:rPr dirty="0"/>
              <a:t>视频</a:t>
            </a:r>
            <a:r>
              <a:rPr lang="en-US" altLang="zh-CN" dirty="0"/>
              <a:t>4</a:t>
            </a:r>
            <a:r>
              <a:rPr dirty="0"/>
              <a:t>：</a:t>
            </a:r>
            <a:r>
              <a:rPr lang="zh-CN" altLang="en-US" dirty="0"/>
              <a:t>复杂的迷宫</a:t>
            </a:r>
            <a:endParaRPr dirty="0"/>
          </a:p>
        </p:txBody>
      </p:sp>
      <p:sp>
        <p:nvSpPr>
          <p:cNvPr id="125" name="1.6  用来存储数据的魔盒子 – 变量…"/>
          <p:cNvSpPr txBox="1">
            <a:spLocks noGrp="1"/>
          </p:cNvSpPr>
          <p:nvPr>
            <p:ph type="body" idx="1"/>
          </p:nvPr>
        </p:nvSpPr>
        <p:spPr>
          <a:xfrm>
            <a:off x="1400346" y="2209725"/>
            <a:ext cx="10590656" cy="8763075"/>
          </a:xfrm>
          <a:prstGeom prst="rect">
            <a:avLst/>
          </a:prstGeom>
        </p:spPr>
        <p:txBody>
          <a:bodyPr/>
          <a:lstStyle/>
          <a:p>
            <a:r>
              <a:rPr lang="en-US" altLang="zh-CN" dirty="0">
                <a:effectLst/>
              </a:rPr>
              <a:t>2.5  </a:t>
            </a:r>
            <a:r>
              <a:rPr lang="zh-CN" altLang="zh-CN" dirty="0">
                <a:effectLst/>
              </a:rPr>
              <a:t>迷宫的</a:t>
            </a:r>
            <a:r>
              <a:rPr lang="en-US" altLang="zh-CN" dirty="0">
                <a:effectLst/>
              </a:rPr>
              <a:t>N</a:t>
            </a:r>
            <a:r>
              <a:rPr lang="zh-CN" altLang="zh-CN" dirty="0">
                <a:effectLst/>
              </a:rPr>
              <a:t>个门选择：</a:t>
            </a:r>
            <a:r>
              <a:rPr lang="en-US" altLang="zh-CN" dirty="0">
                <a:effectLst/>
              </a:rPr>
              <a:t>If …</a:t>
            </a:r>
            <a:r>
              <a:rPr lang="en-US" altLang="zh-CN" dirty="0" err="1">
                <a:effectLst/>
              </a:rPr>
              <a:t>elif</a:t>
            </a:r>
            <a:r>
              <a:rPr lang="en-US" altLang="zh-CN" dirty="0">
                <a:effectLst/>
              </a:rPr>
              <a:t>…</a:t>
            </a:r>
            <a:endParaRPr lang="zh-CN" altLang="zh-CN" dirty="0">
              <a:effectLst/>
            </a:endParaRPr>
          </a:p>
          <a:p>
            <a:r>
              <a:rPr lang="en-US" altLang="zh-CN" dirty="0">
                <a:effectLst/>
              </a:rPr>
              <a:t>2.6  </a:t>
            </a:r>
            <a:r>
              <a:rPr lang="zh-CN" altLang="zh-CN" dirty="0">
                <a:effectLst/>
              </a:rPr>
              <a:t>复杂的多条件逻辑判断</a:t>
            </a:r>
          </a:p>
          <a:p>
            <a:r>
              <a:rPr lang="en-US" altLang="zh-CN" dirty="0">
                <a:effectLst/>
              </a:rPr>
              <a:t>2.7  </a:t>
            </a:r>
            <a:r>
              <a:rPr lang="zh-CN" altLang="zh-CN" dirty="0">
                <a:effectLst/>
              </a:rPr>
              <a:t>比一比：剪刀、石头、布</a:t>
            </a:r>
          </a:p>
          <a:p>
            <a:r>
              <a:rPr lang="en-US" altLang="zh-CN" dirty="0">
                <a:effectLst/>
              </a:rPr>
              <a:t>2.8  </a:t>
            </a:r>
            <a:r>
              <a:rPr lang="zh-CN" altLang="zh-CN" dirty="0">
                <a:effectLst/>
              </a:rPr>
              <a:t>本章小结</a:t>
            </a:r>
          </a:p>
        </p:txBody>
      </p:sp>
      <p:sp>
        <p:nvSpPr>
          <p:cNvPr id="126" name="1、变量的概念…"/>
          <p:cNvSpPr txBox="1"/>
          <p:nvPr/>
        </p:nvSpPr>
        <p:spPr>
          <a:xfrm>
            <a:off x="12865040" y="654172"/>
            <a:ext cx="14625766" cy="10248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endParaRPr lang="en-US" altLang="zh-CN" dirty="0"/>
          </a:p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en-US" altLang="zh-CN" dirty="0"/>
              <a:t>1</a:t>
            </a:r>
            <a:r>
              <a:rPr lang="zh-CN" altLang="en-US" dirty="0"/>
              <a:t>、多个条件语句</a:t>
            </a:r>
            <a:endParaRPr lang="en-US" altLang="zh-CN" dirty="0"/>
          </a:p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en-US" altLang="zh-CN" dirty="0"/>
              <a:t>2</a:t>
            </a:r>
            <a:r>
              <a:rPr lang="zh-CN" altLang="en-US" dirty="0"/>
              <a:t>、分析复杂条件的方式</a:t>
            </a:r>
            <a:endParaRPr lang="en-US" altLang="zh-CN" dirty="0"/>
          </a:p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lang="en-US" altLang="zh-CN" dirty="0"/>
              <a:t>3</a:t>
            </a:r>
            <a:r>
              <a:rPr lang="zh-CN" altLang="en-US" dirty="0"/>
              <a:t>、剪刀石头布游戏示例</a:t>
            </a:r>
            <a:endParaRPr dirty="0"/>
          </a:p>
        </p:txBody>
      </p:sp>
      <p:sp>
        <p:nvSpPr>
          <p:cNvPr id="127" name="箭头"/>
          <p:cNvSpPr/>
          <p:nvPr/>
        </p:nvSpPr>
        <p:spPr>
          <a:xfrm>
            <a:off x="10882589" y="5778426"/>
            <a:ext cx="2214472" cy="1379151"/>
          </a:xfrm>
          <a:prstGeom prst="rightArrow">
            <a:avLst>
              <a:gd name="adj1" fmla="val 32000"/>
              <a:gd name="adj2" fmla="val 79191"/>
            </a:avLst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1、变量的概念"/>
          <p:cNvSpPr txBox="1">
            <a:spLocks noGrp="1"/>
          </p:cNvSpPr>
          <p:nvPr>
            <p:ph type="title"/>
          </p:nvPr>
        </p:nvSpPr>
        <p:spPr>
          <a:xfrm>
            <a:off x="1428750" y="747249"/>
            <a:ext cx="6848976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dirty="0"/>
              <a:t>1、</a:t>
            </a:r>
            <a:r>
              <a:rPr lang="zh-CN" altLang="en-US" dirty="0"/>
              <a:t>复杂条件</a:t>
            </a:r>
            <a:endParaRPr dirty="0"/>
          </a:p>
        </p:txBody>
      </p:sp>
      <p:sp>
        <p:nvSpPr>
          <p:cNvPr id="131" name="变量表面上可变的量，其实不是量，而是“值”的一串代号…"/>
          <p:cNvSpPr txBox="1">
            <a:spLocks noGrp="1"/>
          </p:cNvSpPr>
          <p:nvPr>
            <p:ph type="body" sz="half" idx="1"/>
          </p:nvPr>
        </p:nvSpPr>
        <p:spPr>
          <a:xfrm>
            <a:off x="8391616" y="1025078"/>
            <a:ext cx="15429320" cy="1595521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rPr lang="zh-CN" altLang="en-US" dirty="0"/>
              <a:t>处理复杂的条件的唯一办法，把复杂的东西变简单</a:t>
            </a:r>
            <a:endParaRPr dirty="0"/>
          </a:p>
        </p:txBody>
      </p:sp>
      <p:sp>
        <p:nvSpPr>
          <p:cNvPr id="13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3</a:t>
            </a:fld>
            <a:endParaRPr/>
          </a:p>
        </p:txBody>
      </p:sp>
      <p:sp>
        <p:nvSpPr>
          <p:cNvPr id="5" name="1.6  用来存储数据的魔盒子 – 变量…">
            <a:extLst>
              <a:ext uri="{FF2B5EF4-FFF2-40B4-BE49-F238E27FC236}">
                <a16:creationId xmlns:a16="http://schemas.microsoft.com/office/drawing/2014/main" id="{6FA6542F-DB48-8D4D-8B49-ADB085FC14B2}"/>
              </a:ext>
            </a:extLst>
          </p:cNvPr>
          <p:cNvSpPr txBox="1">
            <a:spLocks/>
          </p:cNvSpPr>
          <p:nvPr/>
        </p:nvSpPr>
        <p:spPr>
          <a:xfrm>
            <a:off x="3157431" y="3100062"/>
            <a:ext cx="7358169" cy="876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 fontScale="70000" lnSpcReduction="20000"/>
          </a:bodyPr>
          <a:lstStyle>
            <a:lvl1pPr marL="5461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10922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6383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21844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7305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32766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38227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43688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49149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pPr marL="0" indent="0" hangingPunct="1">
              <a:buNone/>
            </a:pPr>
            <a:r>
              <a:rPr lang="en-US" altLang="zh-CN" dirty="0">
                <a:effectLst/>
              </a:rPr>
              <a:t>If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&lt;</a:t>
            </a:r>
            <a:r>
              <a:rPr lang="zh-CN" altLang="en-US" dirty="0">
                <a:effectLst/>
              </a:rPr>
              <a:t>条件</a:t>
            </a:r>
            <a:r>
              <a:rPr lang="en-US" altLang="zh-CN" dirty="0">
                <a:effectLst/>
              </a:rPr>
              <a:t>1&gt;</a:t>
            </a:r>
          </a:p>
          <a:p>
            <a:pPr marL="0" indent="0" hangingPunct="1">
              <a:buNone/>
            </a:pPr>
            <a:r>
              <a:rPr lang="zh-CN" altLang="en-US" dirty="0">
                <a:effectLst/>
              </a:rPr>
              <a:t>   语句</a:t>
            </a:r>
            <a:r>
              <a:rPr lang="en-US" altLang="zh-CN" dirty="0">
                <a:effectLst/>
              </a:rPr>
              <a:t>1</a:t>
            </a:r>
          </a:p>
          <a:p>
            <a:pPr marL="0" indent="0" hangingPunct="1">
              <a:buNone/>
            </a:pPr>
            <a:r>
              <a:rPr lang="en-US" altLang="zh-CN" dirty="0" err="1">
                <a:effectLst/>
              </a:rPr>
              <a:t>elif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&lt;</a:t>
            </a:r>
            <a:r>
              <a:rPr lang="zh-CN" altLang="en-US" dirty="0">
                <a:effectLst/>
              </a:rPr>
              <a:t>条件</a:t>
            </a:r>
            <a:r>
              <a:rPr lang="en-US" altLang="zh-CN" dirty="0">
                <a:effectLst/>
              </a:rPr>
              <a:t>2&gt;</a:t>
            </a:r>
          </a:p>
          <a:p>
            <a:pPr marL="0" indent="0" hangingPunct="1">
              <a:buNone/>
            </a:pPr>
            <a:r>
              <a:rPr lang="zh-CN" altLang="en-US" dirty="0">
                <a:effectLst/>
              </a:rPr>
              <a:t>   语句</a:t>
            </a:r>
            <a:r>
              <a:rPr lang="en-US" altLang="zh-CN" dirty="0">
                <a:effectLst/>
              </a:rPr>
              <a:t>2</a:t>
            </a:r>
          </a:p>
          <a:p>
            <a:pPr marL="0" indent="0" hangingPunct="1">
              <a:buNone/>
            </a:pPr>
            <a:r>
              <a:rPr lang="en-US" altLang="zh-CN" dirty="0" err="1">
                <a:effectLst/>
              </a:rPr>
              <a:t>elif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&lt;</a:t>
            </a:r>
            <a:r>
              <a:rPr lang="zh-CN" altLang="en-US" dirty="0">
                <a:effectLst/>
              </a:rPr>
              <a:t>条件</a:t>
            </a:r>
            <a:r>
              <a:rPr lang="en-US" altLang="zh-CN" dirty="0">
                <a:effectLst/>
              </a:rPr>
              <a:t>3&gt;</a:t>
            </a:r>
          </a:p>
          <a:p>
            <a:pPr marL="0" indent="0" hangingPunct="1">
              <a:buNone/>
            </a:pPr>
            <a:r>
              <a:rPr lang="zh-CN" altLang="en-US" dirty="0">
                <a:effectLst/>
              </a:rPr>
              <a:t>   语句</a:t>
            </a:r>
            <a:r>
              <a:rPr lang="en-US" altLang="zh-CN" dirty="0">
                <a:effectLst/>
              </a:rPr>
              <a:t>3</a:t>
            </a:r>
          </a:p>
          <a:p>
            <a:pPr marL="0" indent="0" hangingPunct="1">
              <a:buNone/>
            </a:pPr>
            <a:r>
              <a:rPr lang="en-US" altLang="zh-CN" dirty="0">
                <a:effectLst/>
              </a:rPr>
              <a:t>else:</a:t>
            </a:r>
          </a:p>
          <a:p>
            <a:pPr marL="0" indent="0" hangingPunct="1">
              <a:buNone/>
            </a:pPr>
            <a:r>
              <a:rPr lang="zh-CN" altLang="en-US" dirty="0">
                <a:effectLst/>
              </a:rPr>
              <a:t>    语句</a:t>
            </a:r>
            <a:r>
              <a:rPr lang="en-US" altLang="zh-CN" dirty="0">
                <a:effectLst/>
              </a:rPr>
              <a:t>4</a:t>
            </a:r>
            <a:endParaRPr lang="zh-CN" altLang="zh-CN" dirty="0">
              <a:effectLst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CFEB515-10AE-0B42-ABFC-066EBD7F6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4526" y="3211094"/>
            <a:ext cx="8652043" cy="86520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2、值的格式化"/>
          <p:cNvSpPr txBox="1">
            <a:spLocks noGrp="1"/>
          </p:cNvSpPr>
          <p:nvPr>
            <p:ph type="title"/>
          </p:nvPr>
        </p:nvSpPr>
        <p:spPr>
          <a:xfrm>
            <a:off x="1428750" y="747249"/>
            <a:ext cx="21526500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dirty="0"/>
              <a:t>2、</a:t>
            </a:r>
            <a:r>
              <a:rPr lang="zh-CN" altLang="en-US" dirty="0"/>
              <a:t>处理复杂条件</a:t>
            </a:r>
            <a:endParaRPr dirty="0"/>
          </a:p>
        </p:txBody>
      </p:sp>
      <p:sp>
        <p:nvSpPr>
          <p:cNvPr id="135" name="“%d” - 整数…"/>
          <p:cNvSpPr txBox="1">
            <a:spLocks noGrp="1"/>
          </p:cNvSpPr>
          <p:nvPr>
            <p:ph type="body" sz="half" idx="1"/>
          </p:nvPr>
        </p:nvSpPr>
        <p:spPr>
          <a:xfrm>
            <a:off x="4477340" y="2832100"/>
            <a:ext cx="15429320" cy="4025900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defRPr>
                <a:effectLst/>
              </a:defRPr>
            </a:pPr>
            <a:endParaRPr lang="en-US" altLang="zh-CN" dirty="0"/>
          </a:p>
          <a:p>
            <a:pPr>
              <a:defRPr>
                <a:effectLst/>
              </a:defRPr>
            </a:pPr>
            <a:r>
              <a:rPr lang="en-US" altLang="zh-CN" dirty="0"/>
              <a:t>1</a:t>
            </a:r>
            <a:r>
              <a:rPr lang="zh-CN" altLang="en-US" dirty="0"/>
              <a:t>、条件分支比较多</a:t>
            </a:r>
            <a:endParaRPr lang="en-US" altLang="zh-CN" dirty="0"/>
          </a:p>
          <a:p>
            <a:pPr lvl="1">
              <a:defRPr>
                <a:effectLst/>
              </a:defRPr>
            </a:pPr>
            <a:endParaRPr lang="en-US" altLang="zh-CN" dirty="0"/>
          </a:p>
          <a:p>
            <a:pPr>
              <a:defRPr>
                <a:effectLst/>
              </a:defRPr>
            </a:pPr>
            <a:r>
              <a:rPr lang="en-US" altLang="zh-CN" dirty="0"/>
              <a:t>2</a:t>
            </a:r>
            <a:r>
              <a:rPr lang="zh-CN" altLang="en-US" dirty="0"/>
              <a:t>、条件本身逻辑复杂</a:t>
            </a:r>
            <a:endParaRPr dirty="0"/>
          </a:p>
        </p:txBody>
      </p:sp>
      <p:sp>
        <p:nvSpPr>
          <p:cNvPr id="1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4</a:t>
            </a:fld>
            <a:endParaRPr/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1702</TotalTime>
  <Words>144</Words>
  <Application>Microsoft Macintosh PowerPoint</Application>
  <PresentationFormat>自定义</PresentationFormat>
  <Paragraphs>31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PingFang SC Regular</vt:lpstr>
      <vt:lpstr>Helvetica Neue</vt:lpstr>
      <vt:lpstr>Helvetica Neue Medium</vt:lpstr>
      <vt:lpstr>New_Template2</vt:lpstr>
      <vt:lpstr>视频3：复杂的条件语句</vt:lpstr>
      <vt:lpstr>视频4：复杂的迷宫</vt:lpstr>
      <vt:lpstr>1、复杂条件</vt:lpstr>
      <vt:lpstr>2、处理复杂条件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视频3：复杂的条件语句</dc:title>
  <cp:lastModifiedBy>张彦</cp:lastModifiedBy>
  <cp:revision>2</cp:revision>
  <dcterms:modified xsi:type="dcterms:W3CDTF">2019-12-26T06:17:07Z</dcterms:modified>
</cp:coreProperties>
</file>